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zXQTiCiWg+XHbqJMsiguKakUI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8178B5-8E89-4C8D-A08E-2960144EFFC9}">
  <a:tblStyle styleId="{EF8178B5-8E89-4C8D-A08E-2960144EFF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your board again for participating and sharing their feedback.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your board again for participating and sharing their feedback.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strength areas to share. You can choose to include an anonymous verbatim comment, or opt to share the percent (%) favorable scores for these questions.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growth areas to share. You can choose to include an anonymous verbatim comment, or opt to share the percent (%) favorable scores for these questions.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your board to reflect on the results.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F7E7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24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_1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42744" y="4781163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6" name="Google Shape;10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399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9474" y="4792162"/>
            <a:ext cx="240524" cy="25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7E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>
            <p:ph type="ctrTitle"/>
          </p:nvPr>
        </p:nvSpPr>
        <p:spPr>
          <a:xfrm>
            <a:off x="3021125" y="1034600"/>
            <a:ext cx="5838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4000">
                <a:latin typeface="Helvetica Neue"/>
                <a:ea typeface="Helvetica Neue"/>
                <a:cs typeface="Helvetica Neue"/>
                <a:sym typeface="Helvetica Neue"/>
              </a:rPr>
              <a:t>BOARD EXPERIENCE</a:t>
            </a:r>
            <a:r>
              <a:rPr b="1" lang="en" sz="4000">
                <a:latin typeface="Helvetica Neue"/>
                <a:ea typeface="Helvetica Neue"/>
                <a:cs typeface="Helvetica Neue"/>
                <a:sym typeface="Helvetica Neue"/>
              </a:rPr>
              <a:t> SURVEY</a:t>
            </a:r>
            <a:endParaRPr b="1"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"/>
          <p:cNvSpPr txBox="1"/>
          <p:nvPr>
            <p:ph idx="1" type="subTitle"/>
          </p:nvPr>
        </p:nvSpPr>
        <p:spPr>
          <a:xfrm>
            <a:off x="4708175" y="3195775"/>
            <a:ext cx="24642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700">
                <a:latin typeface="Helvetica Neue"/>
                <a:ea typeface="Helvetica Neue"/>
                <a:cs typeface="Helvetica Neue"/>
                <a:sym typeface="Helvetica Neue"/>
              </a:rPr>
              <a:t>2024 Results</a:t>
            </a:r>
            <a:endParaRPr b="1"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73" y="1034612"/>
            <a:ext cx="3383041" cy="345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702692" y="1286930"/>
            <a:ext cx="7593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Share your action plan for the focus areas, along with any milestones or ways to monitor progress.</a:t>
            </a:r>
            <a:endParaRPr b="0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Action Plan: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Milestones: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14B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1346850" y="1596797"/>
            <a:ext cx="64503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800"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br>
              <a:rPr b="1" lang="en" sz="4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4800">
                <a:latin typeface="Helvetica Neue"/>
                <a:ea typeface="Helvetica Neue"/>
                <a:cs typeface="Helvetica Neue"/>
                <a:sym typeface="Helvetica Neue"/>
              </a:rPr>
              <a:t> Concerns?</a:t>
            </a:r>
            <a:endParaRPr b="1"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1346850" y="1616493"/>
            <a:ext cx="64503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400">
                <a:latin typeface="Helvetica Neue"/>
                <a:ea typeface="Helvetica Neue"/>
                <a:cs typeface="Helvetica Neue"/>
                <a:sym typeface="Helvetica Neue"/>
              </a:rPr>
              <a:t>Thank you for sharing your feedback!</a:t>
            </a:r>
            <a:endParaRPr b="1" sz="4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383119" y="1905187"/>
            <a:ext cx="2562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1" sz="3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3645380" y="1089856"/>
            <a:ext cx="5256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Helvetica Neue"/>
              <a:buChar char="●"/>
            </a:pPr>
            <a:r>
              <a:rPr b="0" i="0" lang="en" sz="2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Survey Overview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Helvetica Neue"/>
              <a:buChar char="●"/>
            </a:pPr>
            <a:r>
              <a:rPr b="0" i="0" lang="en" sz="2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Results</a:t>
            </a:r>
            <a:endParaRPr b="0" i="0" sz="27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Helvetica Neue"/>
              <a:buChar char="●"/>
            </a:pPr>
            <a:r>
              <a:rPr b="0" i="0" lang="en" sz="2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Action Planning</a:t>
            </a:r>
            <a:endParaRPr b="0" i="0" sz="27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Helvetica Neue"/>
              <a:buChar char="●"/>
            </a:pPr>
            <a:r>
              <a:rPr b="0" i="0" lang="en" sz="27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Steps</a:t>
            </a:r>
            <a:endParaRPr b="0" i="0" sz="27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458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1" y="16350"/>
            <a:ext cx="9143992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800">
                <a:latin typeface="Helvetica Neue"/>
                <a:ea typeface="Helvetica Neue"/>
                <a:cs typeface="Helvetica Neue"/>
                <a:sym typeface="Helvetica Neue"/>
              </a:rPr>
              <a:t>Survey Administration</a:t>
            </a:r>
            <a:endParaRPr b="1"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1" name="Google Shape;131;p3"/>
          <p:cNvGraphicFramePr/>
          <p:nvPr/>
        </p:nvGraphicFramePr>
        <p:xfrm>
          <a:off x="1027900" y="82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{EF8178B5-8E89-4C8D-A08E-2960144EFFC9}</a:tableStyleId>
              </a:tblPr>
              <a:tblGrid>
                <a:gridCol w="1716475"/>
                <a:gridCol w="5371700"/>
              </a:tblGrid>
              <a:tr h="55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When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September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–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October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2024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uestions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about the board experience includ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ing:</a:t>
                      </a:r>
                      <a:endParaRPr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Overall Experience, Board Culture, Board Effectiveness, Board Leadership, Board-Pro Partnership, Board Responsibilities, and Best Practices</a:t>
                      </a:r>
                      <a:endParaRPr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Administered on the Culture Amp platform</a:t>
                      </a:r>
                      <a:r>
                        <a:rPr lang="en" sz="1400" u="none" cap="none" strike="noStrike">
                          <a:solidFill>
                            <a:srgbClr val="4B555A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 </a:t>
                      </a:r>
                      <a:endParaRPr sz="1400" u="none" cap="none" strike="noStrike">
                        <a:solidFill>
                          <a:srgbClr val="4B555A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Participation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1" lang="en" sz="1400" u="none" cap="none" strike="noStrike">
                          <a:highlight>
                            <a:srgbClr val="FFFF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Our organization’s response rate was X%</a:t>
                      </a:r>
                      <a:endParaRPr b="1" i="1" sz="1400" u="none" cap="none" strike="noStrike">
                        <a:highlight>
                          <a:srgbClr val="FFFF00"/>
                        </a:highlight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3166" y="2758247"/>
            <a:ext cx="1607409" cy="25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>
            <p:ph type="title"/>
          </p:nvPr>
        </p:nvSpPr>
        <p:spPr>
          <a:xfrm>
            <a:off x="1346843" y="1084425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5000">
                <a:latin typeface="Helvetica Neue"/>
                <a:ea typeface="Helvetica Neue"/>
                <a:cs typeface="Helvetica Neue"/>
                <a:sym typeface="Helvetica Neue"/>
              </a:rPr>
              <a:t>Our Results</a:t>
            </a:r>
            <a:endParaRPr b="1"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825" y="2216150"/>
            <a:ext cx="2398351" cy="194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b="1" lang="en" sz="3300">
                <a:latin typeface="Helvetica Neue"/>
                <a:ea typeface="Helvetica Neue"/>
                <a:cs typeface="Helvetica Neue"/>
                <a:sym typeface="Helvetica Neue"/>
              </a:rPr>
              <a:t>Strengths</a:t>
            </a:r>
            <a:endParaRPr b="1" sz="3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712200" y="991225"/>
            <a:ext cx="77196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Share 2-3 themes with the highest favorable percentages and try to find comments that align with those trends. </a:t>
            </a:r>
            <a:r>
              <a:rPr b="1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Examples below:</a:t>
            </a:r>
            <a:endParaRPr b="1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Strong Due </a:t>
            </a:r>
            <a:r>
              <a:rPr b="1"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Diligence</a:t>
            </a:r>
            <a:r>
              <a:rPr b="1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members understand their core responsibilities and have the structures and practices in place to fulfill their required commitments.</a:t>
            </a:r>
            <a:endParaRPr b="0"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Helvetica Neue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board has a high board governance IQ and consistently uses the systems in place to ensure we govern effectively</a:t>
            </a: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.”</a:t>
            </a:r>
            <a:b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Relational Leadership</a:t>
            </a:r>
            <a:r>
              <a:rPr b="1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members</a:t>
            </a: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spend time together out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side of meetings, and feel a sense of trust and belonging with one another.</a:t>
            </a:r>
            <a:endParaRPr b="0"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Helvetica Neue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“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Board members really care about each other. We make it a priority to be part of each others lives outside the boardroom</a:t>
            </a: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.”</a:t>
            </a: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b="1"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300">
                <a:latin typeface="Helvetica Neue"/>
                <a:ea typeface="Helvetica Neue"/>
                <a:cs typeface="Helvetica Neue"/>
                <a:sym typeface="Helvetica Neue"/>
              </a:rPr>
              <a:t>Growth Opportunities</a:t>
            </a:r>
            <a:endParaRPr b="1" sz="3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12200" y="991225"/>
            <a:ext cx="77196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Share 2-3 themes with the lowest favorable percentages and try to find comments that align with those trends. </a:t>
            </a:r>
            <a:r>
              <a:rPr b="1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Examples below:</a:t>
            </a:r>
            <a:endParaRPr b="1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Responsibility</a:t>
            </a:r>
            <a:r>
              <a:rPr b="1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 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board has not addressed the necessary practices to understand and mitigate potential organizational risk</a:t>
            </a: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“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We haven’t quite established a way to project out into the future and prepare for worst case scenarios. There aren’t issues at the moment, but if one were to arise I don’t feel that we are prepared to handle it</a:t>
            </a: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.”</a:t>
            </a:r>
            <a:endParaRPr b="0" i="0" sz="14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Partnership in Fundraising</a:t>
            </a:r>
            <a:r>
              <a:rPr b="1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 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members are not actively engaged in conversation around the organization’s financial health</a:t>
            </a: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16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“</a:t>
            </a:r>
            <a:r>
              <a:rPr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Engagement around fundraising is very inconsistent. Some people have taken lots of initiative and others haven’t gotten involved in any way</a:t>
            </a:r>
            <a:r>
              <a:rPr b="0" i="0" lang="en" sz="16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.”</a:t>
            </a:r>
            <a:endParaRPr b="0" i="0" sz="14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100">
                <a:solidFill>
                  <a:srgbClr val="3F7E7C"/>
                </a:solidFill>
              </a:rPr>
              <a:t>in </a:t>
            </a:r>
            <a:r>
              <a:rPr b="1" lang="en">
                <a:solidFill>
                  <a:srgbClr val="3F7E7C"/>
                </a:solidFill>
              </a:rPr>
              <a:t>2021</a:t>
            </a:r>
            <a:endParaRPr b="1">
              <a:solidFill>
                <a:srgbClr val="3F7E7C"/>
              </a:solidFill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-1128" y="2031259"/>
            <a:ext cx="324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3627654" y="771466"/>
            <a:ext cx="5028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your reactions to these results?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surprised you? 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did we miss? </a:t>
            </a:r>
            <a:b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can we continue doing the things we do well?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1346843" y="1084425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5000">
                <a:latin typeface="Helvetica Neue"/>
                <a:ea typeface="Helvetica Neue"/>
                <a:cs typeface="Helvetica Neue"/>
                <a:sym typeface="Helvetica Neue"/>
              </a:rPr>
              <a:t>Action Planning</a:t>
            </a:r>
            <a:endParaRPr b="1"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600" y="2052650"/>
            <a:ext cx="2300824" cy="230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Suggested Focus Areas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813750" y="1203450"/>
            <a:ext cx="7065900" cy="2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Based on the data, identify 2-5 priority areas. Select 1-2 strengths that are important for your organization</a:t>
            </a:r>
            <a:r>
              <a:rPr lang="en" sz="1200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’s board</a:t>
            </a: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to continue focusing on, and 2-3 growth opportunities your organization</a:t>
            </a:r>
            <a:r>
              <a:rPr lang="en" sz="1200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’s board</a:t>
            </a: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will start focusing on. </a:t>
            </a:r>
            <a:br>
              <a:rPr b="0" i="0" lang="en" sz="1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1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2</a:t>
            </a:r>
            <a:endParaRPr b="0" i="0" sz="18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3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4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area 5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14B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mployee Experience Survey Theme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