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Helvetica Neue"/>
      <p:regular r:id="rId24"/>
      <p:bold r:id="rId25"/>
      <p:italic r:id="rId26"/>
      <p:boldItalic r:id="rId27"/>
    </p:embeddedFont>
    <p:embeddedFont>
      <p:font typeface="Open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izTPWynlUMZgm8AItoAKWfjuwC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7FF3D70-4D52-45D5-829C-5D323E9BAC82}">
  <a:tblStyle styleId="{77FF3D70-4D52-45D5-829C-5D323E9BAC8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HelveticaNeue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HelveticaNeue-italic.fntdata"/><Relationship Id="rId25" Type="http://schemas.openxmlformats.org/officeDocument/2006/relationships/font" Target="fonts/HelveticaNeue-bold.fntdata"/><Relationship Id="rId28" Type="http://schemas.openxmlformats.org/officeDocument/2006/relationships/font" Target="fonts/OpenSans-regular.fntdata"/><Relationship Id="rId27" Type="http://schemas.openxmlformats.org/officeDocument/2006/relationships/font" Target="fonts/HelveticaNeue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OpenSans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OpenSans-boldItalic.fntdata"/><Relationship Id="rId30" Type="http://schemas.openxmlformats.org/officeDocument/2006/relationships/font" Target="fonts/OpenSans-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32" Type="http://customschemas.google.com/relationships/presentationmetadata" Target="meta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Thank your staff again for participating and sharing their feedback.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Thank your staff again for participating and sharing their feedback.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strength areas to share. You can choose to include an anonymous verbatim comment, or opt to share the percent (%) favorable scores for these questions.</a:t>
            </a:r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growth areas to share. You can choose to include an anonymous verbatim comment, or opt to share the percent (%) favorable scores for these questions.</a:t>
            </a:r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Ask your staff to reflect on the results.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3F7E7C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14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3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5" name="Google Shape;55;p23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6" name="Google Shape;56;p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4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" name="Google Shape;61;p24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2" name="Google Shape;62;p2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2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 Layout_1">
    <p:bg>
      <p:bgPr>
        <a:solidFill>
          <a:srgbClr val="FFFFFF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04444" y="4753750"/>
            <a:ext cx="1335114" cy="2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"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4" name="Google Shape;74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5" name="Google Shape;75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8" name="Google Shape;78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5" name="Google Shape;85;p3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3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7" name="Google Shape;87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3" name="Google Shape;93;p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4" name="Google Shape;94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5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5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" name="Google Shape;17;p15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1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" name="Google Shape;1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42744" y="4781163"/>
            <a:ext cx="1335114" cy="2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7" name="Google Shape;97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1" name="Google Shape;101;p3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2" name="Google Shape;102;p3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3" name="Google Shape;103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06" name="Google Shape;106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9" name="Google Shape;109;p3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0" name="Google Shape;110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24" name="Google Shape;24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3994" y="4753750"/>
            <a:ext cx="1335114" cy="2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7" name="Google Shape;27;p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solidFill>
          <a:schemeClr val="lt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" name="Google Shape;3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04444" y="4753750"/>
            <a:ext cx="1335114" cy="2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9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37" name="Google Shape;37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04444" y="4753750"/>
            <a:ext cx="1335114" cy="2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42" name="Google Shape;4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59474" y="4792162"/>
            <a:ext cx="240524" cy="25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5" name="Google Shape;45;p2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9" name="Google Shape;49;p2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7E7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"/>
          <p:cNvSpPr txBox="1"/>
          <p:nvPr>
            <p:ph type="ctrTitle"/>
          </p:nvPr>
        </p:nvSpPr>
        <p:spPr>
          <a:xfrm>
            <a:off x="3021125" y="1034600"/>
            <a:ext cx="58383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" sz="4000">
                <a:latin typeface="Helvetica Neue"/>
                <a:ea typeface="Helvetica Neue"/>
                <a:cs typeface="Helvetica Neue"/>
                <a:sym typeface="Helvetica Neue"/>
              </a:rPr>
              <a:t>FOCUSED ENGAGEMENT SURVEY</a:t>
            </a:r>
            <a:endParaRPr b="1" sz="4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" name="Google Shape;118;p1"/>
          <p:cNvSpPr txBox="1"/>
          <p:nvPr>
            <p:ph idx="1" type="subTitle"/>
          </p:nvPr>
        </p:nvSpPr>
        <p:spPr>
          <a:xfrm>
            <a:off x="4708175" y="3195775"/>
            <a:ext cx="24642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2700">
                <a:latin typeface="Helvetica Neue"/>
                <a:ea typeface="Helvetica Neue"/>
                <a:cs typeface="Helvetica Neue"/>
                <a:sym typeface="Helvetica Neue"/>
              </a:rPr>
              <a:t>2024 Results</a:t>
            </a:r>
            <a:endParaRPr b="1" sz="2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9" name="Google Shape;11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573" y="1034612"/>
            <a:ext cx="3383041" cy="345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 txBox="1"/>
          <p:nvPr>
            <p:ph type="title"/>
          </p:nvPr>
        </p:nvSpPr>
        <p:spPr>
          <a:xfrm>
            <a:off x="0" y="16350"/>
            <a:ext cx="91440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Next Steps</a:t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5" name="Google Shape;175;p10"/>
          <p:cNvSpPr txBox="1"/>
          <p:nvPr/>
        </p:nvSpPr>
        <p:spPr>
          <a:xfrm>
            <a:off x="702692" y="1286930"/>
            <a:ext cx="75939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Share your action plan for the focus areas, along with any milestones or ways to monitor progress.</a:t>
            </a:r>
            <a:endParaRPr i="0" sz="1200" u="none" cap="none" strike="noStrike">
              <a:solidFill>
                <a:schemeClr val="dk2"/>
              </a:solidFill>
              <a:highlight>
                <a:srgbClr val="FFFF00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i="0" sz="2000" u="none" cap="none" strike="noStrike">
              <a:solidFill>
                <a:schemeClr val="dk2"/>
              </a:solidFill>
              <a:highlight>
                <a:srgbClr val="FFFF00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n" sz="2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Action Plan:</a:t>
            </a:r>
            <a:endParaRPr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15900" lvl="0" marL="44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i="0" sz="20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i="0" sz="2000" u="none" cap="none" strike="noStrike">
              <a:solidFill>
                <a:schemeClr val="dk2"/>
              </a:solidFill>
              <a:highlight>
                <a:srgbClr val="FFFF00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n" sz="2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Milestones:</a:t>
            </a:r>
            <a:endParaRPr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414B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 txBox="1"/>
          <p:nvPr>
            <p:ph type="title"/>
          </p:nvPr>
        </p:nvSpPr>
        <p:spPr>
          <a:xfrm>
            <a:off x="1346850" y="1596797"/>
            <a:ext cx="6450300" cy="16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b="1" lang="en" sz="4800">
                <a:latin typeface="Helvetica Neue"/>
                <a:ea typeface="Helvetica Neue"/>
                <a:cs typeface="Helvetica Neue"/>
                <a:sym typeface="Helvetica Neue"/>
              </a:rPr>
              <a:t>Questions?</a:t>
            </a:r>
            <a:br>
              <a:rPr b="1" lang="en" sz="48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 sz="4800">
                <a:latin typeface="Helvetica Neue"/>
                <a:ea typeface="Helvetica Neue"/>
                <a:cs typeface="Helvetica Neue"/>
                <a:sym typeface="Helvetica Neue"/>
              </a:rPr>
              <a:t> Concerns?</a:t>
            </a:r>
            <a:endParaRPr b="1" sz="4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/>
          <p:nvPr>
            <p:ph type="title"/>
          </p:nvPr>
        </p:nvSpPr>
        <p:spPr>
          <a:xfrm>
            <a:off x="1346850" y="1616493"/>
            <a:ext cx="6450300" cy="16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b="1" lang="en" sz="4400">
                <a:latin typeface="Helvetica Neue"/>
                <a:ea typeface="Helvetica Neue"/>
                <a:cs typeface="Helvetica Neue"/>
                <a:sym typeface="Helvetica Neue"/>
              </a:rPr>
              <a:t>Thank you for sharing your feedback!</a:t>
            </a:r>
            <a:endParaRPr b="1" sz="4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"/>
          <p:cNvSpPr txBox="1"/>
          <p:nvPr>
            <p:ph type="title"/>
          </p:nvPr>
        </p:nvSpPr>
        <p:spPr>
          <a:xfrm>
            <a:off x="383119" y="1905187"/>
            <a:ext cx="2562600" cy="85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3800">
                <a:latin typeface="Helvetica Neue"/>
                <a:ea typeface="Helvetica Neue"/>
                <a:cs typeface="Helvetica Neue"/>
                <a:sym typeface="Helvetica Neue"/>
              </a:rPr>
              <a:t>Agenda</a:t>
            </a:r>
            <a:endParaRPr b="1" sz="3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5" name="Google Shape;125;p2"/>
          <p:cNvSpPr txBox="1"/>
          <p:nvPr/>
        </p:nvSpPr>
        <p:spPr>
          <a:xfrm>
            <a:off x="3645380" y="1089856"/>
            <a:ext cx="52566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866"/>
              </a:buClr>
              <a:buSzPts val="2300"/>
              <a:buFont typeface="Helvetica Neue"/>
              <a:buChar char="●"/>
            </a:pPr>
            <a:r>
              <a:rPr i="0" lang="en" sz="27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Survey Overview</a:t>
            </a:r>
            <a:endParaRPr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5866"/>
              </a:buClr>
              <a:buSzPts val="2300"/>
              <a:buFont typeface="Helvetica Neue"/>
              <a:buChar char="●"/>
            </a:pPr>
            <a:r>
              <a:rPr i="0" lang="en" sz="27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Results</a:t>
            </a:r>
            <a:endParaRPr i="0" sz="27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5866"/>
              </a:buClr>
              <a:buSzPts val="2300"/>
              <a:buFont typeface="Helvetica Neue"/>
              <a:buChar char="●"/>
            </a:pPr>
            <a:r>
              <a:rPr i="0" lang="en" sz="27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Action Planning</a:t>
            </a:r>
            <a:endParaRPr i="0" sz="27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5866"/>
              </a:buClr>
              <a:buSzPts val="2300"/>
              <a:buFont typeface="Helvetica Neue"/>
              <a:buChar char="●"/>
            </a:pPr>
            <a:r>
              <a:rPr i="0" lang="en" sz="27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Next Steps</a:t>
            </a:r>
            <a:endParaRPr i="0" sz="27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458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 txBox="1"/>
          <p:nvPr>
            <p:ph type="title"/>
          </p:nvPr>
        </p:nvSpPr>
        <p:spPr>
          <a:xfrm>
            <a:off x="1" y="16350"/>
            <a:ext cx="9143992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2800">
                <a:latin typeface="Helvetica Neue"/>
                <a:ea typeface="Helvetica Neue"/>
                <a:cs typeface="Helvetica Neue"/>
                <a:sym typeface="Helvetica Neue"/>
              </a:rPr>
              <a:t>Survey Administration</a:t>
            </a:r>
            <a:endParaRPr b="1" sz="2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31" name="Google Shape;131;p3"/>
          <p:cNvGraphicFramePr/>
          <p:nvPr/>
        </p:nvGraphicFramePr>
        <p:xfrm>
          <a:off x="1035875" y="1104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{77FF3D70-4D52-45D5-829C-5D323E9BAC82}</a:tableStyleId>
              </a:tblPr>
              <a:tblGrid>
                <a:gridCol w="1716475"/>
                <a:gridCol w="5371700"/>
              </a:tblGrid>
              <a:tr h="555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rgbClr val="C4591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When</a:t>
                      </a:r>
                      <a:endParaRPr b="1" sz="1600" u="none" cap="none" strike="noStrike">
                        <a:solidFill>
                          <a:srgbClr val="C4591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82875" marB="182875" marR="182875" marL="182875" anchor="ctr">
                    <a:lnL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4858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September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–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September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1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, 2024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91450" marL="91450" anchor="ctr">
                    <a:lnL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4858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14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rgbClr val="C4591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What</a:t>
                      </a:r>
                      <a:endParaRPr b="1" sz="1600" u="none" cap="none" strike="noStrike">
                        <a:solidFill>
                          <a:srgbClr val="C4591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82875" marB="182875" marR="182875" marL="182875" anchor="ctr">
                    <a:lnL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4858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4858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questions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Administered on the Culture Amp platform</a:t>
                      </a:r>
                      <a:r>
                        <a:rPr lang="en" sz="1400" u="none" cap="none" strike="noStrike">
                          <a:solidFill>
                            <a:srgbClr val="4B555A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400" u="none" cap="none" strike="noStrike">
                        <a:solidFill>
                          <a:srgbClr val="4B555A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91450" marL="91450" anchor="ctr">
                    <a:lnL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4858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4858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92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rgbClr val="C4591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Participation</a:t>
                      </a:r>
                      <a:endParaRPr b="1" sz="1600" u="none" cap="none" strike="noStrike">
                        <a:solidFill>
                          <a:srgbClr val="C4591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82875" marB="182875" marR="182875" marL="182875" anchor="ctr">
                    <a:lnL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4858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4858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</a:t>
                      </a:r>
                      <a:r>
                        <a:rPr b="1" lang="en" sz="1400" u="none" cap="none" strike="noStrik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% 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overall response rate for Leading Edge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17500" lvl="0" marL="45720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B555A"/>
                        </a:buClr>
                        <a:buSzPts val="1400"/>
                        <a:buFont typeface="Open Sans"/>
                        <a:buChar char="-"/>
                      </a:pPr>
                      <a:r>
                        <a:rPr b="1" lang="en" sz="1400" u="none" cap="none" strike="noStrike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participating organizations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175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555A"/>
                        </a:buClr>
                        <a:buSzPts val="1400"/>
                        <a:buFont typeface="Open Sans"/>
                        <a:buChar char="-"/>
                      </a:pPr>
                      <a:r>
                        <a:rPr b="1" lang="en" sz="1400" u="none" cap="none" strike="noStrike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respondents</a:t>
                      </a:r>
                      <a:endParaRPr sz="1400" u="none" cap="none" strike="noStrike">
                        <a:solidFill>
                          <a:srgbClr val="42424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i="1" lang="en" sz="1400" u="none" cap="none" strike="noStrike">
                          <a:highlight>
                            <a:srgbClr val="FFFF00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Our organization’s response rate was X%</a:t>
                      </a:r>
                      <a:endParaRPr b="1" i="1" sz="1400" u="none" cap="none" strike="noStrike">
                        <a:highlight>
                          <a:srgbClr val="FFFF00"/>
                        </a:highlight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91450" marL="91450" anchor="ctr">
                    <a:lnL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4858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4858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32" name="Google Shape;13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3766" y="2315347"/>
            <a:ext cx="1607409" cy="256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"/>
          <p:cNvSpPr txBox="1"/>
          <p:nvPr>
            <p:ph type="title"/>
          </p:nvPr>
        </p:nvSpPr>
        <p:spPr>
          <a:xfrm>
            <a:off x="1346843" y="1084425"/>
            <a:ext cx="64503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b="1" lang="en" sz="5000">
                <a:latin typeface="Helvetica Neue"/>
                <a:ea typeface="Helvetica Neue"/>
                <a:cs typeface="Helvetica Neue"/>
                <a:sym typeface="Helvetica Neue"/>
              </a:rPr>
              <a:t>Our Results</a:t>
            </a:r>
            <a:endParaRPr b="1" sz="5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8" name="Google Shape;13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2825" y="2216150"/>
            <a:ext cx="2398351" cy="194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33"/>
              <a:buNone/>
            </a:pPr>
            <a:r>
              <a:rPr b="1" lang="en" sz="3300">
                <a:latin typeface="Helvetica Neue"/>
                <a:ea typeface="Helvetica Neue"/>
                <a:cs typeface="Helvetica Neue"/>
                <a:sym typeface="Helvetica Neue"/>
              </a:rPr>
              <a:t>Strengths</a:t>
            </a:r>
            <a:endParaRPr b="1" sz="3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712200" y="991225"/>
            <a:ext cx="7719600" cy="3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397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Share 2-3 themes with the highest favorable percentages and try to find comments that align with those trends. </a:t>
            </a:r>
            <a:r>
              <a:rPr b="1" i="0" lang="en" sz="12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Examples below:</a:t>
            </a:r>
            <a:endParaRPr b="1" i="0" sz="1200" u="none" cap="none" strike="noStrike">
              <a:solidFill>
                <a:schemeClr val="dk2"/>
              </a:solidFill>
              <a:highlight>
                <a:srgbClr val="FFFF00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i="0" sz="1600" u="none" cap="none" strike="noStrike">
              <a:solidFill>
                <a:schemeClr val="dk2"/>
              </a:solidFill>
              <a:highlight>
                <a:srgbClr val="FFFF00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Open Sans"/>
              <a:buChar char="●"/>
            </a:pPr>
            <a:r>
              <a:rPr b="1" i="0" lang="en" sz="16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Mission Alignment: </a:t>
            </a:r>
            <a:r>
              <a:rPr i="0" lang="en" sz="16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People understand the mission, how their work contributes to the mission, and are proud of the work we do in our community</a:t>
            </a:r>
            <a:endParaRPr i="0" sz="16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Helvetica Neue"/>
              <a:buChar char="○"/>
            </a:pPr>
            <a:r>
              <a:rPr i="0" lang="en" sz="16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“I feel like I am making a difference in our community through my work.”</a:t>
            </a:r>
            <a:endParaRPr i="0" sz="16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Helvetica Neue"/>
              <a:buChar char="○"/>
            </a:pPr>
            <a:r>
              <a:rPr i="0" lang="en" sz="16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“I am driven by my connection to the work we do and the impact we have.”</a:t>
            </a:r>
            <a:br>
              <a:rPr i="0" lang="en" sz="16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i="0" sz="16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Open Sans"/>
              <a:buChar char="●"/>
            </a:pPr>
            <a:r>
              <a:rPr b="1" i="0" lang="en" sz="16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Experience within Department: </a:t>
            </a:r>
            <a:r>
              <a:rPr i="0" lang="en" sz="16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People feel their department/team functions in a collaborative and effective way.</a:t>
            </a:r>
            <a:endParaRPr i="0" sz="16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Helvetica Neue"/>
              <a:buChar char="○"/>
            </a:pPr>
            <a:r>
              <a:rPr i="0" lang="en" sz="16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“My team works well together. Even though we all work hard, we have each other’s back.” </a:t>
            </a:r>
            <a:endParaRPr b="1" i="0" sz="16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3300">
                <a:latin typeface="Helvetica Neue"/>
                <a:ea typeface="Helvetica Neue"/>
                <a:cs typeface="Helvetica Neue"/>
                <a:sym typeface="Helvetica Neue"/>
              </a:rPr>
              <a:t>Growth Opportunities</a:t>
            </a:r>
            <a:endParaRPr b="1" sz="3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0" name="Google Shape;150;p6"/>
          <p:cNvSpPr txBox="1"/>
          <p:nvPr/>
        </p:nvSpPr>
        <p:spPr>
          <a:xfrm>
            <a:off x="712200" y="991225"/>
            <a:ext cx="77196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397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Share 2-3 themes with the lowest favorable percentages and try to find comments that align with those trends. </a:t>
            </a:r>
            <a:r>
              <a:rPr b="1" i="0" lang="en" sz="12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Examples below:</a:t>
            </a:r>
            <a:endParaRPr b="1" i="0" sz="1200" u="none" cap="none" strike="noStrike">
              <a:solidFill>
                <a:schemeClr val="dk2"/>
              </a:solidFill>
              <a:highlight>
                <a:srgbClr val="FFFF00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i="0" sz="1600" u="none" cap="none" strike="noStrike">
              <a:solidFill>
                <a:schemeClr val="dk2"/>
              </a:solidFill>
              <a:highlight>
                <a:srgbClr val="FFFF00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</a:pPr>
            <a:r>
              <a:rPr b="1" i="0" lang="en" sz="16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Workload: </a:t>
            </a:r>
            <a:r>
              <a:rPr i="0" lang="en" sz="16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People feel like there are not enough people to get the work done. They are overwhelmed and stretched thin.</a:t>
            </a:r>
            <a:endParaRPr i="0" sz="16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○"/>
            </a:pPr>
            <a:r>
              <a:rPr i="0" lang="en" sz="16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“It’s hard to keep up with all the work. We keep adding more to do and not taking anything away. It’s exhausting.”</a:t>
            </a:r>
            <a:endParaRPr i="0" sz="14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i="0" sz="16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</a:pPr>
            <a:r>
              <a:rPr b="1" i="0" lang="en" sz="16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Experience within Department: </a:t>
            </a:r>
            <a:r>
              <a:rPr i="0" lang="en" sz="16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People feel their department/team functions in a collaborative and effective way.</a:t>
            </a:r>
            <a:endParaRPr i="0" sz="16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○"/>
            </a:pPr>
            <a:r>
              <a:rPr i="0" lang="en" sz="16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“My team works well together. Even though we all work hard, we have each other’s back.”</a:t>
            </a:r>
            <a:endParaRPr i="0" sz="14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2100">
                <a:solidFill>
                  <a:srgbClr val="3F7E7C"/>
                </a:solidFill>
              </a:rPr>
              <a:t>in </a:t>
            </a:r>
            <a:r>
              <a:rPr b="1" lang="en">
                <a:solidFill>
                  <a:srgbClr val="3F7E7C"/>
                </a:solidFill>
              </a:rPr>
              <a:t>2021</a:t>
            </a:r>
            <a:endParaRPr b="1">
              <a:solidFill>
                <a:srgbClr val="3F7E7C"/>
              </a:solidFill>
            </a:endParaRPr>
          </a:p>
        </p:txBody>
      </p:sp>
      <p:sp>
        <p:nvSpPr>
          <p:cNvPr id="156" name="Google Shape;156;p7"/>
          <p:cNvSpPr txBox="1"/>
          <p:nvPr/>
        </p:nvSpPr>
        <p:spPr>
          <a:xfrm>
            <a:off x="-1128" y="2031259"/>
            <a:ext cx="3242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" sz="3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Discussion</a:t>
            </a:r>
            <a:endParaRPr b="1" i="0" sz="34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7" name="Google Shape;157;p7"/>
          <p:cNvSpPr txBox="1"/>
          <p:nvPr/>
        </p:nvSpPr>
        <p:spPr>
          <a:xfrm>
            <a:off x="3627654" y="771466"/>
            <a:ext cx="50280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i="0" lang="en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are your reactions to these results?</a:t>
            </a:r>
            <a:endParaRPr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i="0" lang="en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surprised you? </a:t>
            </a:r>
            <a:endParaRPr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i="0" lang="en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did we miss? </a:t>
            </a:r>
            <a:br>
              <a:rPr i="0" lang="en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i="0" lang="en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i="0" lang="en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can we continue doing the things we do well?</a:t>
            </a:r>
            <a:endParaRPr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 txBox="1"/>
          <p:nvPr>
            <p:ph type="title"/>
          </p:nvPr>
        </p:nvSpPr>
        <p:spPr>
          <a:xfrm>
            <a:off x="1346843" y="1084425"/>
            <a:ext cx="64503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b="1" lang="en" sz="5000">
                <a:latin typeface="Helvetica Neue"/>
                <a:ea typeface="Helvetica Neue"/>
                <a:cs typeface="Helvetica Neue"/>
                <a:sym typeface="Helvetica Neue"/>
              </a:rPr>
              <a:t>Action Planning</a:t>
            </a:r>
            <a:endParaRPr b="1" sz="5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3" name="Google Shape;16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1600" y="2052650"/>
            <a:ext cx="2300824" cy="230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"/>
          <p:cNvSpPr txBox="1"/>
          <p:nvPr>
            <p:ph type="title"/>
          </p:nvPr>
        </p:nvSpPr>
        <p:spPr>
          <a:xfrm>
            <a:off x="0" y="16350"/>
            <a:ext cx="91440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Suggested Focus Areas</a:t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9" name="Google Shape;169;p9"/>
          <p:cNvSpPr txBox="1"/>
          <p:nvPr/>
        </p:nvSpPr>
        <p:spPr>
          <a:xfrm>
            <a:off x="813750" y="1203450"/>
            <a:ext cx="7065900" cy="29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Based on the data, identify 2-5 priority areas. Select 1-2 strengths that are important for your organization to continue focusing on, and 2-3 growth opportunities your organization will start focusing on. </a:t>
            </a:r>
            <a:br>
              <a:rPr i="0" lang="en" sz="12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Helvetica Neue"/>
                <a:ea typeface="Helvetica Neue"/>
                <a:cs typeface="Helvetica Neue"/>
                <a:sym typeface="Helvetica Neue"/>
              </a:rPr>
            </a:br>
            <a:endParaRPr i="0" sz="1200" u="none" cap="none" strike="noStrike">
              <a:solidFill>
                <a:schemeClr val="dk2"/>
              </a:solidFill>
              <a:highlight>
                <a:srgbClr val="FFFF00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</a:pPr>
            <a:r>
              <a:rPr i="0" lang="en" sz="18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Focus area 1</a:t>
            </a:r>
            <a:endParaRPr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</a:pPr>
            <a:r>
              <a:rPr i="0" lang="en" sz="18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Focus area 2</a:t>
            </a:r>
            <a:endParaRPr i="0" sz="18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</a:pPr>
            <a:r>
              <a:rPr i="0" lang="en" sz="18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Focus area 3</a:t>
            </a:r>
            <a:endParaRPr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</a:pPr>
            <a:r>
              <a:rPr i="0" lang="en" sz="18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Focus area 4</a:t>
            </a:r>
            <a:endParaRPr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</a:pPr>
            <a:r>
              <a:rPr i="0" lang="en" sz="18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Focus area 5</a:t>
            </a:r>
            <a:endParaRPr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414B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mployee Experience Survey Theme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