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Helvetica Neue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JG6nM4Fcr3tL/g0w+DDIYuKOC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363A63-AA7D-4B60-A267-9E991D229EE7}">
  <a:tblStyle styleId="{7D363A63-AA7D-4B60-A267-9E991D229E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HelveticaNeue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-italic.fntdata"/><Relationship Id="rId25" Type="http://schemas.openxmlformats.org/officeDocument/2006/relationships/font" Target="fonts/HelveticaNeue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HelveticaNeue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Ask your staff to reflect on the results.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F7E7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14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24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 Layout_1">
    <p:bg>
      <p:bgPr>
        <a:solidFill>
          <a:srgbClr val="FFFFFF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"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4" name="Google Shape;74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42744" y="4781163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1" name="Google Shape;101;p3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2" name="Google Shape;102;p3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6" name="Google Shape;10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399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04444" y="4753750"/>
            <a:ext cx="1335114" cy="2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59474" y="4792162"/>
            <a:ext cx="240524" cy="25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7E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ctrTitle"/>
          </p:nvPr>
        </p:nvSpPr>
        <p:spPr>
          <a:xfrm>
            <a:off x="3553450" y="1808200"/>
            <a:ext cx="53490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3600">
                <a:latin typeface="Open Sans"/>
                <a:ea typeface="Open Sans"/>
                <a:cs typeface="Open Sans"/>
                <a:sym typeface="Open Sans"/>
              </a:rPr>
              <a:t>Employee Experience Survey</a:t>
            </a:r>
            <a:endParaRPr b="1" sz="3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Google Shape;118;p1"/>
          <p:cNvSpPr txBox="1"/>
          <p:nvPr>
            <p:ph idx="1" type="subTitle"/>
          </p:nvPr>
        </p:nvSpPr>
        <p:spPr>
          <a:xfrm>
            <a:off x="4995850" y="3203350"/>
            <a:ext cx="24642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700">
                <a:latin typeface="Open Sans"/>
                <a:ea typeface="Open Sans"/>
                <a:cs typeface="Open Sans"/>
                <a:sym typeface="Open Sans"/>
              </a:rPr>
              <a:t>2025 Results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9" name="Google Shape;11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73" y="1034612"/>
            <a:ext cx="3383041" cy="345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 txBox="1"/>
          <p:nvPr/>
        </p:nvSpPr>
        <p:spPr>
          <a:xfrm>
            <a:off x="4341825" y="1254100"/>
            <a:ext cx="430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[Your Organization Name]</a:t>
            </a:r>
            <a:endParaRPr b="1"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702692" y="1286930"/>
            <a:ext cx="7593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Share your action plan for the focus areas, along with any milestones or ways to monitor progress.</a:t>
            </a:r>
            <a:endParaRPr i="1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Action Plan: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444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i="0" sz="20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Milestones: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>
            <p:ph type="title"/>
          </p:nvPr>
        </p:nvSpPr>
        <p:spPr>
          <a:xfrm>
            <a:off x="1346850" y="1596797"/>
            <a:ext cx="64503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300">
                <a:latin typeface="Open Sans"/>
                <a:ea typeface="Open Sans"/>
                <a:cs typeface="Open Sans"/>
                <a:sym typeface="Open Sans"/>
              </a:rPr>
              <a:t>Questions?</a:t>
            </a:r>
            <a:br>
              <a:rPr b="1" lang="en" sz="43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4300">
                <a:latin typeface="Open Sans"/>
                <a:ea typeface="Open Sans"/>
                <a:cs typeface="Open Sans"/>
                <a:sym typeface="Open Sans"/>
              </a:rPr>
              <a:t> Concerns?</a:t>
            </a:r>
            <a:endParaRPr b="1" sz="4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title"/>
          </p:nvPr>
        </p:nvSpPr>
        <p:spPr>
          <a:xfrm>
            <a:off x="1346850" y="1616493"/>
            <a:ext cx="64503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100">
                <a:latin typeface="Open Sans"/>
                <a:ea typeface="Open Sans"/>
                <a:cs typeface="Open Sans"/>
                <a:sym typeface="Open Sans"/>
              </a:rPr>
              <a:t>Thank you for sharing your feedback!</a:t>
            </a:r>
            <a:endParaRPr b="1" sz="4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383119" y="1905187"/>
            <a:ext cx="2562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3800"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b="1" sz="3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3645380" y="1089856"/>
            <a:ext cx="52566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Survey Overview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Our Results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Action Planning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5866"/>
              </a:buClr>
              <a:buSzPts val="2300"/>
              <a:buFont typeface="Open Sans"/>
              <a:buChar char="●"/>
            </a:pPr>
            <a:r>
              <a:rPr i="0" lang="en" sz="27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Next Steps</a:t>
            </a:r>
            <a:endParaRPr i="0" sz="27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4458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type="title"/>
          </p:nvPr>
        </p:nvSpPr>
        <p:spPr>
          <a:xfrm>
            <a:off x="1" y="16350"/>
            <a:ext cx="9143992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800">
                <a:latin typeface="Open Sans"/>
                <a:ea typeface="Open Sans"/>
                <a:cs typeface="Open Sans"/>
                <a:sym typeface="Open Sans"/>
              </a:rPr>
              <a:t>Survey Administration</a:t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035875" y="110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{7D363A63-AA7D-4B60-A267-9E991D229EE7}</a:tableStyleId>
              </a:tblPr>
              <a:tblGrid>
                <a:gridCol w="1716475"/>
                <a:gridCol w="5371700"/>
              </a:tblGrid>
              <a:tr h="555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–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May 23, 2025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What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questions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Administered on the Culture Amp platform</a:t>
                      </a:r>
                      <a:r>
                        <a:rPr lang="en" sz="1400" u="none" cap="none" strike="noStrike">
                          <a:solidFill>
                            <a:srgbClr val="4B555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 </a:t>
                      </a:r>
                      <a:endParaRPr sz="1400" u="none" cap="none" strike="noStrike">
                        <a:solidFill>
                          <a:srgbClr val="4B555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rgbClr val="C4591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Participation</a:t>
                      </a:r>
                      <a:endParaRPr b="1" sz="1600" u="none" cap="none" strike="noStrike">
                        <a:solidFill>
                          <a:srgbClr val="C4591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82875" marB="182875" marR="182875" marL="182875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 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overall response rate for Leading Edge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B555A"/>
                        </a:buClr>
                        <a:buSzPts val="1400"/>
                        <a:buFont typeface="Open Sans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participating organizations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175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555A"/>
                        </a:buClr>
                        <a:buSzPts val="1400"/>
                        <a:buFont typeface="Open Sans"/>
                        <a:buChar char="-"/>
                      </a:pPr>
                      <a:r>
                        <a:rPr b="1" lang="en" sz="1400" u="none" cap="none" strike="noStrike">
                          <a:solidFill>
                            <a:schemeClr val="dk2"/>
                          </a:solidFill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</a:t>
                      </a:r>
                      <a:r>
                        <a:rPr lang="en" sz="1400" u="none" cap="none" strike="noStrike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respondents</a:t>
                      </a:r>
                      <a:endParaRPr sz="1400" u="none" cap="none" strike="noStrike">
                        <a:solidFill>
                          <a:srgbClr val="42424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i="1" lang="en" sz="1400" u="none" cap="none" strike="noStrike"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Our organization’s response rate was </a:t>
                      </a:r>
                      <a:r>
                        <a:rPr b="1" i="1" lang="en" sz="1400" u="none" cap="none" strike="noStrike">
                          <a:highlight>
                            <a:srgbClr val="FFFF00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X%</a:t>
                      </a:r>
                      <a:endParaRPr b="1" i="1" sz="1400" u="none" cap="none" strike="noStrike">
                        <a:highlight>
                          <a:srgbClr val="FFFF00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45725" marB="45725" marR="91450" marL="91450" anchor="ctr">
                    <a:lnL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84858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83766" y="2315347"/>
            <a:ext cx="1607409" cy="256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300">
                <a:latin typeface="Open Sans"/>
                <a:ea typeface="Open Sans"/>
                <a:cs typeface="Open Sans"/>
                <a:sym typeface="Open Sans"/>
              </a:rPr>
              <a:t>Our Results</a:t>
            </a:r>
            <a:endParaRPr b="1" sz="4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825" y="2216150"/>
            <a:ext cx="2398351" cy="194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b="1" lang="en" sz="3300">
                <a:latin typeface="Open Sans"/>
                <a:ea typeface="Open Sans"/>
                <a:cs typeface="Open Sans"/>
                <a:sym typeface="Open Sans"/>
              </a:rPr>
              <a:t>Strengths</a:t>
            </a:r>
            <a:endParaRPr b="1" sz="3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712200" y="991225"/>
            <a:ext cx="7719600" cy="31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Share 2-3 themes with the highest favorable percentages and try to find comments that align with those trends. </a:t>
            </a:r>
            <a:r>
              <a:rPr b="1" i="1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Examples below:</a:t>
            </a:r>
            <a:endParaRPr b="1" i="1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Open Sans"/>
              <a:buChar char="●"/>
            </a:pPr>
            <a:r>
              <a:rPr b="1"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Mission Alignment: </a:t>
            </a:r>
            <a:r>
              <a:rPr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understand the mission, how their work contributes to the mission, and are proud of the work we do in our community</a:t>
            </a:r>
            <a:endParaRPr i="0" sz="1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Open Sans"/>
              <a:buChar char="○"/>
            </a:pPr>
            <a:r>
              <a:rPr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“I feel like I am making a difference in our community through my work.”</a:t>
            </a:r>
            <a:endParaRPr i="0" sz="1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400"/>
              <a:buFont typeface="Open Sans"/>
              <a:buChar char="○"/>
            </a:pPr>
            <a:r>
              <a:rPr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“I am driven by my connection to the work we do and the impact we have.”</a:t>
            </a:r>
            <a:br>
              <a:rPr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Open Sans"/>
              <a:buChar char="●"/>
            </a:pPr>
            <a:r>
              <a:rPr b="1"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Experience within Department: </a:t>
            </a:r>
            <a:r>
              <a:rPr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feel their department/team functions in a collaborative and effective way.</a:t>
            </a:r>
            <a:endParaRPr i="0" sz="1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500"/>
              <a:buFont typeface="Open Sans"/>
              <a:buChar char="○"/>
            </a:pPr>
            <a:r>
              <a:rPr i="0" lang="en" sz="15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“My team works well together. Even though we all work hard, we have each other’s back.” </a:t>
            </a:r>
            <a:endParaRPr b="1" i="0" sz="15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300">
                <a:latin typeface="Open Sans"/>
                <a:ea typeface="Open Sans"/>
                <a:cs typeface="Open Sans"/>
                <a:sym typeface="Open Sans"/>
              </a:rPr>
              <a:t>Growth Opportunities</a:t>
            </a:r>
            <a:endParaRPr b="1" sz="33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712200" y="991225"/>
            <a:ext cx="77196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Share 2-3 themes with the lowest favorable percentages and try to find comments that align with those trends. </a:t>
            </a:r>
            <a:r>
              <a:rPr b="1" i="1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Examples below:</a:t>
            </a:r>
            <a:endParaRPr b="1" i="1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highlight>
                <a:srgbClr val="FFFF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0" marL="4572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Workload: </a:t>
            </a:r>
            <a:r>
              <a:rPr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feel like there are not enough people to get the work done. They are overwhelmed and stretched thin.</a:t>
            </a:r>
            <a:endParaRPr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</a:pPr>
            <a:r>
              <a:rPr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“It’s hard to keep up with all the work. We keep adding more to do and not taking anything away. It’s exhausting.”</a:t>
            </a:r>
            <a:endParaRPr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b="1"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Experience within Department: </a:t>
            </a:r>
            <a:r>
              <a:rPr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People feel their department/team functions in a collaborative and effective way.</a:t>
            </a:r>
            <a:endParaRPr i="0" sz="16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</a:pPr>
            <a:r>
              <a:rPr i="0" lang="en" sz="1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“My team works well together. Even though we all work hard, we have each other’s back.”</a:t>
            </a:r>
            <a:endParaRPr i="0" sz="14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100">
                <a:solidFill>
                  <a:srgbClr val="3F7E7C"/>
                </a:solidFill>
              </a:rPr>
              <a:t>in </a:t>
            </a:r>
            <a:r>
              <a:rPr b="1" lang="en">
                <a:solidFill>
                  <a:srgbClr val="3F7E7C"/>
                </a:solidFill>
              </a:rPr>
              <a:t>2021</a:t>
            </a:r>
            <a:endParaRPr b="1">
              <a:solidFill>
                <a:srgbClr val="3F7E7C"/>
              </a:solidFill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-1128" y="2031259"/>
            <a:ext cx="324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" sz="3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3627654" y="771466"/>
            <a:ext cx="5028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your reactions to these results?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surprised you? </a:t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did we miss? </a:t>
            </a:r>
            <a:br>
              <a:rPr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i="0" lang="en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we continue doing the things we do well?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1346843" y="1084425"/>
            <a:ext cx="64503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" sz="4300">
                <a:latin typeface="Open Sans"/>
                <a:ea typeface="Open Sans"/>
                <a:cs typeface="Open Sans"/>
                <a:sym typeface="Open Sans"/>
              </a:rPr>
              <a:t>Action Planning</a:t>
            </a:r>
            <a:endParaRPr b="1" sz="4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4" name="Google Shape;16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600" y="2052650"/>
            <a:ext cx="2300824" cy="23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>
            <p:ph type="title"/>
          </p:nvPr>
        </p:nvSpPr>
        <p:spPr>
          <a:xfrm>
            <a:off x="0" y="16350"/>
            <a:ext cx="91440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3000">
                <a:latin typeface="Open Sans"/>
                <a:ea typeface="Open Sans"/>
                <a:cs typeface="Open Sans"/>
                <a:sym typeface="Open Sans"/>
              </a:rPr>
              <a:t>Suggested Focus Areas</a:t>
            </a:r>
            <a:endParaRPr b="1" sz="3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813750" y="1203450"/>
            <a:ext cx="7065900" cy="2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1" lang="en" sz="1200" u="none" cap="none" strike="noStrike">
                <a:solidFill>
                  <a:schemeClr val="dk2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Based on the data, identify 2-5 priority areas. Select 1-2 strengths that are important for your organization to continue focusing on, and 2-3 growth opportunities your organization will start focusing on.</a:t>
            </a:r>
            <a:br>
              <a:rPr i="1" lang="en" sz="12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</a:br>
            <a:endParaRPr i="1" sz="1200" u="none" cap="none" strike="noStrike">
              <a:solidFill>
                <a:schemeClr val="dk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1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2</a:t>
            </a:r>
            <a:endParaRPr i="0" sz="1800" u="none" cap="none" strike="noStrik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3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4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•"/>
            </a:pPr>
            <a:r>
              <a:rPr i="0" lang="en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area 5</a:t>
            </a:r>
            <a:endParaRPr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414B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mployee Experience Survey Theme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