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M0aGA9nPfuwlv5HCGyOYgg+hb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F0B06C4-8147-4875-A8B4-4B2BF182212B}">
  <a:tblStyle styleId="{FF0B06C4-8147-4875-A8B4-4B2BF182212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your staff again for participating and sharing their feedback.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Thank your staff again for participating and sharing their feedback.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strength areas to share. You can choose to include an anonymous verbatim comment, or opt to share the percent (%) favorable scores for these questions.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growth areas to share. You can choose to include an anonymous verbatim comment, or opt to share the percent (%) favorable scores for these questions.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your staff to reflect on the results.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F7E7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_1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42744" y="4781163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399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9474" y="4792162"/>
            <a:ext cx="240524" cy="2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7E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3021125" y="1198644"/>
            <a:ext cx="5838300" cy="13732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000">
                <a:latin typeface="Open Sans"/>
                <a:ea typeface="Open Sans"/>
                <a:cs typeface="Open Sans"/>
                <a:sym typeface="Open Sans"/>
              </a:rPr>
              <a:t>FOCUSED ENGAGEMENT SURVEY</a:t>
            </a:r>
            <a:endParaRPr b="1" sz="4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"/>
          <p:cNvSpPr txBox="1"/>
          <p:nvPr>
            <p:ph idx="1" type="subTitle"/>
          </p:nvPr>
        </p:nvSpPr>
        <p:spPr>
          <a:xfrm>
            <a:off x="4708175" y="2995225"/>
            <a:ext cx="24642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700">
                <a:latin typeface="Open Sans"/>
                <a:ea typeface="Open Sans"/>
                <a:cs typeface="Open Sans"/>
                <a:sym typeface="Open Sans"/>
              </a:rPr>
              <a:t>2024 Results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73" y="1034612"/>
            <a:ext cx="3383041" cy="345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702692" y="1286930"/>
            <a:ext cx="7593900" cy="221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Share your action plan for the focus areas, along with any milestones or ways to monitor progress.</a:t>
            </a:r>
            <a:endParaRPr b="0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Action Plan:</a:t>
            </a:r>
            <a:endParaRPr/>
          </a:p>
          <a:p>
            <a:pPr indent="-2159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Milestones: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>
            <p:ph type="title"/>
          </p:nvPr>
        </p:nvSpPr>
        <p:spPr>
          <a:xfrm>
            <a:off x="1346843" y="1596804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Questions?</a:t>
            </a:r>
            <a:br>
              <a:rPr b="1" lang="en" sz="4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4800">
                <a:latin typeface="Open Sans"/>
                <a:ea typeface="Open Sans"/>
                <a:cs typeface="Open Sans"/>
                <a:sym typeface="Open Sans"/>
              </a:rPr>
              <a:t> Concerns?</a:t>
            </a:r>
            <a:endParaRPr b="1"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1346843" y="1616511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400">
                <a:latin typeface="Open Sans"/>
                <a:ea typeface="Open Sans"/>
                <a:cs typeface="Open Sans"/>
                <a:sym typeface="Open Sans"/>
              </a:rPr>
              <a:t>Thank you for sharing your feedback!</a:t>
            </a:r>
            <a:endParaRPr b="1" sz="4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383119" y="1905187"/>
            <a:ext cx="2562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800"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1" sz="3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3645380" y="1089856"/>
            <a:ext cx="5256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Survey Overview</a:t>
            </a:r>
            <a:endParaRPr/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Our Results</a:t>
            </a:r>
            <a:endParaRPr b="0"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Action Planning</a:t>
            </a:r>
            <a:endParaRPr b="0"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b="0"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b="0"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458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1" y="16350"/>
            <a:ext cx="9143992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800">
                <a:latin typeface="Open Sans"/>
                <a:ea typeface="Open Sans"/>
                <a:cs typeface="Open Sans"/>
                <a:sym typeface="Open Sans"/>
              </a:rPr>
              <a:t>Survey Administration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1" name="Google Shape;131;p3"/>
          <p:cNvGraphicFramePr/>
          <p:nvPr/>
        </p:nvGraphicFramePr>
        <p:xfrm>
          <a:off x="1035875" y="110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{FF0B06C4-8147-4875-A8B4-4B2BF182212B}</a:tableStyleId>
              </a:tblPr>
              <a:tblGrid>
                <a:gridCol w="1716475"/>
                <a:gridCol w="5371700"/>
              </a:tblGrid>
              <a:tr h="55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April 9 – April 19, 2024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questions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Administered on the Culture Amp platform</a:t>
                      </a:r>
                      <a:r>
                        <a:rPr lang="en" sz="1400" u="none" cap="none" strike="noStrike">
                          <a:solidFill>
                            <a:srgbClr val="4B555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1400" u="none" cap="none" strike="noStrike">
                        <a:solidFill>
                          <a:srgbClr val="4B555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Participation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 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overall response rate for Leading Edge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B555A"/>
                        </a:buClr>
                        <a:buSzPts val="1400"/>
                        <a:buFont typeface="Open Sans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participating organizations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55A"/>
                        </a:buClr>
                        <a:buSzPts val="1400"/>
                        <a:buFont typeface="Open Sans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respondents</a:t>
                      </a:r>
                      <a:endParaRPr sz="1400" u="none" cap="none" strike="noStrike">
                        <a:solidFill>
                          <a:srgbClr val="42424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" sz="1400" u="none" cap="none" strike="noStrike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organization’s response rate was X%</a:t>
                      </a:r>
                      <a:endParaRPr b="1" i="1" sz="1400" u="none" cap="none" strike="noStrike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766" y="2315347"/>
            <a:ext cx="1607409" cy="25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5000">
                <a:latin typeface="Open Sans"/>
                <a:ea typeface="Open Sans"/>
                <a:cs typeface="Open Sans"/>
                <a:sym typeface="Open Sans"/>
              </a:rPr>
              <a:t>Our Results</a:t>
            </a:r>
            <a:endParaRPr b="1" sz="5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825" y="2216150"/>
            <a:ext cx="2398351" cy="19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b="1" lang="en" sz="3300">
                <a:latin typeface="Open Sans"/>
                <a:ea typeface="Open Sans"/>
                <a:cs typeface="Open Sans"/>
                <a:sym typeface="Open Sans"/>
              </a:rPr>
              <a:t>Strengths</a:t>
            </a:r>
            <a:endParaRPr b="1" sz="3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712200" y="991225"/>
            <a:ext cx="7719600" cy="38410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Share 2-3 themes with the highest favorable percentages and try to find comments that align with those trends. </a:t>
            </a:r>
            <a:r>
              <a:rPr b="1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Examples below:</a:t>
            </a:r>
            <a:endParaRPr b="1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Mission Alignment: 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understand the mission, how their work contributes to the mission, and are proud of the work we do in our community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“I feel like I am making a difference in our community through my work.”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“I am driven by my connection to the work we do and the impact we have.”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Experience within Department: 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feel their department/team functions in a collaborative and effective way.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“My team works well together. Even though we all work hard, we have each other’s back.” </a:t>
            </a:r>
            <a:endParaRPr b="1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300">
                <a:latin typeface="Open Sans"/>
                <a:ea typeface="Open Sans"/>
                <a:cs typeface="Open Sans"/>
                <a:sym typeface="Open Sans"/>
              </a:rPr>
              <a:t>Growth Opportunities</a:t>
            </a:r>
            <a:endParaRPr b="1" sz="3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12200" y="991225"/>
            <a:ext cx="7719600" cy="3348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Share 2-3 themes with the lowest favorable percentages and try to find comments that align with those trends. </a:t>
            </a:r>
            <a:r>
              <a:rPr b="1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Examples below:</a:t>
            </a:r>
            <a:endParaRPr b="1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Workload: 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feel like there are not enough people to get the work done. They are overwhelmed and stretched thin.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“It’s hard to keep up with all the work. We keep adding more to do and not taking anything away. It’s exhausting.”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Experience within Department: </a:t>
            </a: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feel their department/team functions in a collaborative and effective way.</a:t>
            </a:r>
            <a:endParaRPr b="0"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r>
              <a:rPr b="0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“My team works well together. Even though we all work hard, we have each other’s back.”</a:t>
            </a:r>
            <a:endParaRPr b="0"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solidFill>
                  <a:srgbClr val="3F7E7C"/>
                </a:solidFill>
              </a:rPr>
              <a:t>in </a:t>
            </a:r>
            <a:r>
              <a:rPr b="1" lang="en">
                <a:solidFill>
                  <a:srgbClr val="3F7E7C"/>
                </a:solidFill>
              </a:rPr>
              <a:t>2021</a:t>
            </a:r>
            <a:endParaRPr b="1">
              <a:solidFill>
                <a:srgbClr val="3F7E7C"/>
              </a:solidFill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-1128" y="2031259"/>
            <a:ext cx="324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3627654" y="771466"/>
            <a:ext cx="5028000" cy="3231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your reactions to these results?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surprised you? 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did we miss? </a:t>
            </a:r>
            <a:b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we continue doing the things we do well?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5000">
                <a:latin typeface="Open Sans"/>
                <a:ea typeface="Open Sans"/>
                <a:cs typeface="Open Sans"/>
                <a:sym typeface="Open Sans"/>
              </a:rPr>
              <a:t>Action Planning</a:t>
            </a:r>
            <a:endParaRPr b="1" sz="5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600" y="2052650"/>
            <a:ext cx="2300824" cy="23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Suggested Focus Areas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813750" y="1203450"/>
            <a:ext cx="7065900" cy="2980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Based on the data, identify 2-5 priority areas. Select 1-2 strengths that are important for your organization to continue focusing on, and 2-3 growth opportunities your organization will start focusing on. </a:t>
            </a:r>
            <a:br>
              <a:rPr b="0" i="0" lang="en" sz="1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 b="0" i="0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1</a:t>
            </a:r>
            <a:endParaRPr/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2</a:t>
            </a:r>
            <a:endParaRPr b="0"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3</a:t>
            </a:r>
            <a:endParaRPr/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4</a:t>
            </a:r>
            <a:endParaRPr/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5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ployee Experience Survey Them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